
<file path=[Content_Types].xml><?xml version="1.0" encoding="utf-8"?>
<Types xmlns="http://schemas.openxmlformats.org/package/2006/content-types">
  <Default Extension="bin" ContentType="application/vnd.ms-office.activeX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357" r:id="rId3"/>
    <p:sldId id="358" r:id="rId4"/>
    <p:sldId id="408" r:id="rId5"/>
    <p:sldId id="404" r:id="rId6"/>
    <p:sldId id="409" r:id="rId7"/>
    <p:sldId id="401" r:id="rId8"/>
    <p:sldId id="406" r:id="rId9"/>
    <p:sldId id="405" r:id="rId10"/>
    <p:sldId id="403" r:id="rId11"/>
    <p:sldId id="407" r:id="rId12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0" autoAdjust="0"/>
    <p:restoredTop sz="88112" autoAdjust="0"/>
  </p:normalViewPr>
  <p:slideViewPr>
    <p:cSldViewPr snapToGrid="0" snapToObjects="1">
      <p:cViewPr varScale="1">
        <p:scale>
          <a:sx n="128" d="100"/>
          <a:sy n="128" d="100"/>
        </p:scale>
        <p:origin x="1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D734C4A-EF7E-2A4C-98F1-6265AFD946ED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8B898FE-DD35-F444-9F20-EC7E764CA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898FE-DD35-F444-9F20-EC7E764CAC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6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AA39-7668-493E-B988-20734AF0DF32}" type="datetime1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AAF3-CAD4-4FBB-9C29-AF0AAD323BE7}" type="datetime1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8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F2CF4-7A4C-4854-9F7A-6AAA6A1ECFB5}" type="datetime1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B7940-1416-4DB4-9662-EA4E52AEDB3B}" type="datetime1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C8CAD-6567-4159-8ED8-5AAD02226F3C}" type="datetime1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2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FEA0-FF47-4749-B60A-F3E13730AAE5}" type="datetime1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34C3-CE8E-4B55-8D08-9FFF403A3A4E}" type="datetime1">
              <a:rPr lang="en-US" smtClean="0"/>
              <a:t>9/24/24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4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C73AE-1706-47BB-8F03-897FCDD85A6C}" type="datetime1">
              <a:rPr lang="en-US" smtClean="0"/>
              <a:t>9/24/24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7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1547-F861-4E93-9E3F-A2315339C327}" type="datetime1">
              <a:rPr lang="en-US" smtClean="0"/>
              <a:t>9/24/24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1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1D4-E210-4600-BF44-D3A930949EAC}" type="datetime1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7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FB7FE-8E10-447A-9AE3-500866C79AC4}" type="datetime1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4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87319-25E7-49DB-9A89-8BEDB62D088B}" type="datetime1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6D038-707B-1D4B-A0FB-E301543BB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Relationship Id="rId6" Type="http://schemas.openxmlformats.org/officeDocument/2006/relationships/image" Target="../media/image2.wmf"/><Relationship Id="rId5" Type="http://schemas.openxmlformats.org/officeDocument/2006/relationships/image" Target="../media/image2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7AD7D-1713-4688-9F3B-6F290C51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D3C-2F05-4F46-9888-90123CAD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Simulations in JMP</a:t>
            </a:r>
            <a:br>
              <a:rPr lang="en-US" dirty="0"/>
            </a:br>
            <a:r>
              <a:rPr lang="en-US" sz="3200" dirty="0"/>
              <a:t>Step 3 – Analyze </a:t>
            </a:r>
            <a:r>
              <a:rPr lang="en-US" sz="3200" dirty="0">
                <a:sym typeface="Wingdings" pitchFamily="2" charset="2"/>
              </a:rPr>
              <a:t> Validate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42109-D340-B848-AC7A-979BC0FFB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6039B4A-F3F7-6543-A7E8-8C962CAD5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4937046"/>
                  </p:ext>
                </p:extLst>
              </p:nvPr>
            </p:nvGraphicFramePr>
            <p:xfrm>
              <a:off x="1803343" y="5621857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12504510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666978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305750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98656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Yellow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0726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741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6039B4A-F3F7-6543-A7E8-8C962CAD5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4937046"/>
                  </p:ext>
                </p:extLst>
              </p:nvPr>
            </p:nvGraphicFramePr>
            <p:xfrm>
              <a:off x="1803343" y="5621857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12504510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666978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305750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98656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667" r="-3025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Yellow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0726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6667" r="-3025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7416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01FE115-39D7-D846-AA40-C9147646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2336800"/>
            <a:ext cx="3251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5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D004-570A-5746-8977-5697CF90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037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Exercise 1.2.1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8D98-ABA0-BF46-8BEB-4C8D90AD2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5497"/>
            <a:ext cx="423259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A mutual fund company offers its customers several different funds.  The table to the left shows the fund type and the % of customers with shares in just one fund.</a:t>
            </a:r>
          </a:p>
          <a:p>
            <a:pPr marL="0" indent="0">
              <a:buNone/>
            </a:pPr>
            <a:r>
              <a:rPr lang="en-US" sz="2000" b="1" dirty="0"/>
              <a:t>Question: </a:t>
            </a:r>
            <a:r>
              <a:rPr lang="en-US" sz="2000" dirty="0"/>
              <a:t>For a randomly selected customer, what is the probability that they own a </a:t>
            </a:r>
            <a:r>
              <a:rPr lang="en-US" sz="2000" b="1" dirty="0">
                <a:solidFill>
                  <a:srgbClr val="FF0000"/>
                </a:solidFill>
              </a:rPr>
              <a:t>bond</a:t>
            </a:r>
            <a:r>
              <a:rPr lang="en-US" sz="2000" dirty="0"/>
              <a:t> of any type?`</a:t>
            </a:r>
          </a:p>
          <a:p>
            <a:pPr marL="0" indent="0">
              <a:buNone/>
            </a:pPr>
            <a:r>
              <a:rPr lang="en-US" sz="2000" b="1" dirty="0"/>
              <a:t>Tasks: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Is </a:t>
            </a:r>
            <a:r>
              <a:rPr lang="en-US" sz="2000" b="1" dirty="0"/>
              <a:t>Tabulate </a:t>
            </a:r>
            <a:r>
              <a:rPr lang="en-US" sz="2000" dirty="0"/>
              <a:t>to verify the proportions in the attached population table.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Approximate the answer with a JMP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Answer the problem analytically (think probability  == weight) and compare your answers to the simulation.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872C7-0D10-CE4C-B512-D9F44B2B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C7D0F6-6E2E-0542-9A9C-1DF4FBCDE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901558"/>
              </p:ext>
            </p:extLst>
          </p:nvPr>
        </p:nvGraphicFramePr>
        <p:xfrm>
          <a:off x="5489824" y="1263155"/>
          <a:ext cx="3109646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823">
                  <a:extLst>
                    <a:ext uri="{9D8B030D-6E8A-4147-A177-3AD203B41FA5}">
                      <a16:colId xmlns:a16="http://schemas.microsoft.com/office/drawing/2014/main" val="46275535"/>
                    </a:ext>
                  </a:extLst>
                </a:gridCol>
                <a:gridCol w="1554823">
                  <a:extLst>
                    <a:ext uri="{9D8B030D-6E8A-4147-A177-3AD203B41FA5}">
                      <a16:colId xmlns:a16="http://schemas.microsoft.com/office/drawing/2014/main" val="1102987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2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Money-market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Short Bond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0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Intermediate Bond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40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Long Bond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7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High-risk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34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Moderate-risk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0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44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83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1BAD-C5C0-4C61-86F7-E2D1F8F0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Reese’s Pieces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C0E0D-F23B-440C-BA69-B7B96CE17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model for color of Reese’s Pieces: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𝑂𝑟𝑎𝑛𝑔𝑒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𝐵𝑟𝑜𝑤𝑛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𝑌𝑒𝑙𝑙𝑜𝑤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Verify that this is a valid probability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4C0E0D-F23B-440C-BA69-B7B96CE17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54D9DC2-692A-4BA8-84D7-E13D67405A2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30082" y="3968108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12504510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666978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305750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98656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Yellow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0726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741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54D9DC2-692A-4BA8-84D7-E13D67405A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9353143"/>
                  </p:ext>
                </p:extLst>
              </p:nvPr>
            </p:nvGraphicFramePr>
            <p:xfrm>
              <a:off x="1730082" y="3968108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12504510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666978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305750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98656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8065" r="-30200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Yellow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0726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" t="-109836" r="-302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741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9A129DE5-AA96-43B3-9101-CD53853B9639}"/>
              </a:ext>
            </a:extLst>
          </p:cNvPr>
          <p:cNvSpPr/>
          <p:nvPr/>
        </p:nvSpPr>
        <p:spPr>
          <a:xfrm rot="16200000">
            <a:off x="3671888" y="2593656"/>
            <a:ext cx="114300" cy="10287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793CA97-90EC-4B20-8596-B100AA9A17B6}"/>
              </a:ext>
            </a:extLst>
          </p:cNvPr>
          <p:cNvSpPr/>
          <p:nvPr/>
        </p:nvSpPr>
        <p:spPr>
          <a:xfrm rot="16200000">
            <a:off x="4852988" y="2593334"/>
            <a:ext cx="114300" cy="10287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F91995B-F1C3-4213-AFB1-3CA15FAA21A5}"/>
              </a:ext>
            </a:extLst>
          </p:cNvPr>
          <p:cNvSpPr/>
          <p:nvPr/>
        </p:nvSpPr>
        <p:spPr>
          <a:xfrm rot="16200000">
            <a:off x="6034088" y="2567937"/>
            <a:ext cx="114300" cy="10287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35F0B9-D319-4B2B-A07F-53973343D4A4}"/>
                  </a:ext>
                </a:extLst>
              </p:cNvPr>
              <p:cNvSpPr txBox="1"/>
              <p:nvPr/>
            </p:nvSpPr>
            <p:spPr>
              <a:xfrm>
                <a:off x="3529013" y="2657475"/>
                <a:ext cx="506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35F0B9-D319-4B2B-A07F-53973343D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013" y="2657475"/>
                <a:ext cx="5062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1CAC1A-72A0-423D-A58C-67D04AA8C009}"/>
                  </a:ext>
                </a:extLst>
              </p:cNvPr>
              <p:cNvSpPr txBox="1"/>
              <p:nvPr/>
            </p:nvSpPr>
            <p:spPr>
              <a:xfrm>
                <a:off x="4656992" y="2636282"/>
                <a:ext cx="511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1CAC1A-72A0-423D-A58C-67D04AA8C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92" y="2636282"/>
                <a:ext cx="5116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FA9F6D-E653-4292-8AA7-9286B35948C6}"/>
                  </a:ext>
                </a:extLst>
              </p:cNvPr>
              <p:cNvSpPr txBox="1"/>
              <p:nvPr/>
            </p:nvSpPr>
            <p:spPr>
              <a:xfrm>
                <a:off x="5838092" y="2625209"/>
                <a:ext cx="511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FA9F6D-E653-4292-8AA7-9286B3594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2625209"/>
                <a:ext cx="5116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B2C9896-1412-4B12-AD65-93E380F3D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6944" y="196192"/>
            <a:ext cx="1775680" cy="142054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8E921D8-46C3-4A63-B083-1A1C663D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1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901BAD-C5C0-4C61-86F7-E2D1F8F09A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{Yellow, Brown}.  There are 2 elements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, and 3 elements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800" dirty="0"/>
                  <a:t>.  Which of these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901BAD-C5C0-4C61-86F7-E2D1F8F09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0E0D-F23B-440C-BA69-B7B96CE1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2/3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1/2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1/3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DF485-B1EF-482F-A5DC-23BD4895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96E7876-18E3-1692-8A58-ED18D00C53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0874553"/>
                  </p:ext>
                </p:extLst>
              </p:nvPr>
            </p:nvGraphicFramePr>
            <p:xfrm>
              <a:off x="2531466" y="2687320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12504510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666978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305750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98656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Yellow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0726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741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96E7876-18E3-1692-8A58-ED18D00C53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0874553"/>
                  </p:ext>
                </p:extLst>
              </p:nvPr>
            </p:nvGraphicFramePr>
            <p:xfrm>
              <a:off x="2531466" y="2687320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12504510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666978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305750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98656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33" t="-6667" r="-3025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Yellow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0726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33" t="-110345" r="-3025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741687"/>
                      </a:ext>
                    </a:extLst>
                  </a:tr>
                </a:tbl>
              </a:graphicData>
            </a:graphic>
          </p:graphicFrame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r:id="rId1" imgW="7677000" imgH="1724040"/>
        </mc:Choice>
        <mc:Fallback>
          <p:control r:id="rId1" imgW="7677000" imgH="1724040">
            <p:pic>
              <p:nvPicPr>
                <p:cNvPr id="4" name="TextBox1">
                  <a:extLst>
                    <a:ext uri="{FF2B5EF4-FFF2-40B4-BE49-F238E27FC236}">
                      <a16:creationId xmlns:a16="http://schemas.microsoft.com/office/drawing/2014/main" id="{D19DEE9B-0BB5-4CD8-B9CD-CBEA9C1B046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8650" y="4584700"/>
                  <a:ext cx="7677150" cy="17272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3037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0E9C-3E61-E2E8-5D0D-9FF09CBA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DB25B-939F-F0DE-14A1-C71A2A1F5C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992" y="1690689"/>
                <a:ext cx="8296865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Simple</a:t>
                </a:r>
                <a:r>
                  <a:rPr lang="en-US" dirty="0"/>
                  <a:t>. One variable + one observation per trial.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Compound</a:t>
                </a:r>
                <a:r>
                  <a:rPr lang="en-US" dirty="0"/>
                  <a:t>. One variable +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observation per trial.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Multivariate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variables + one observation per trial.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DB25B-939F-F0DE-14A1-C71A2A1F5C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992" y="1690689"/>
                <a:ext cx="8296865" cy="4351338"/>
              </a:xfrm>
              <a:blipFill>
                <a:blip r:embed="rId2"/>
                <a:stretch>
                  <a:fillRect l="-1527" t="-2616" r="-1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8CA79-8B6E-756A-30AD-193EC620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85E2-B2F5-C248-80CD-B35B3F8F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78" y="349991"/>
            <a:ext cx="7886700" cy="907820"/>
          </a:xfrm>
        </p:spPr>
        <p:txBody>
          <a:bodyPr/>
          <a:lstStyle/>
          <a:p>
            <a:r>
              <a:rPr lang="en-US" dirty="0"/>
              <a:t>Simple Experiments in JMP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C135F-FBDC-3241-B8A7-3BE46D20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5CEF0-C7A8-D74B-926F-81AF8E93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" t="1351" r="1137" b="1474"/>
          <a:stretch/>
        </p:blipFill>
        <p:spPr>
          <a:xfrm>
            <a:off x="415729" y="1815547"/>
            <a:ext cx="2032358" cy="1612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0C0DA9-D7BC-9947-B892-99C840A5F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1" r="6421"/>
          <a:stretch/>
        </p:blipFill>
        <p:spPr>
          <a:xfrm>
            <a:off x="5171259" y="2099343"/>
            <a:ext cx="2427612" cy="486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8E47C-EDCE-4344-B1C6-A5BA3E01E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259" y="4018966"/>
            <a:ext cx="3557012" cy="2473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FFEBF-A82A-6D4C-914D-662573C51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24" y="4047431"/>
            <a:ext cx="3287641" cy="230892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19C7C43A-D97B-0A43-AB84-E840C604DDA5}"/>
              </a:ext>
            </a:extLst>
          </p:cNvPr>
          <p:cNvSpPr/>
          <p:nvPr/>
        </p:nvSpPr>
        <p:spPr>
          <a:xfrm>
            <a:off x="3402701" y="2210487"/>
            <a:ext cx="1181437" cy="32913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B8D715B3-1CD0-5F49-911C-329EB34D16CA}"/>
              </a:ext>
            </a:extLst>
          </p:cNvPr>
          <p:cNvSpPr/>
          <p:nvPr/>
        </p:nvSpPr>
        <p:spPr>
          <a:xfrm>
            <a:off x="6281601" y="2843596"/>
            <a:ext cx="352697" cy="946768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DAE64C41-31AF-9D4D-BBA3-BB1DE713D738}"/>
              </a:ext>
            </a:extLst>
          </p:cNvPr>
          <p:cNvSpPr/>
          <p:nvPr/>
        </p:nvSpPr>
        <p:spPr>
          <a:xfrm>
            <a:off x="3855853" y="5255920"/>
            <a:ext cx="991275" cy="3291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8E0740D-DE44-FE42-5BBF-80098AAF9C14}"/>
              </a:ext>
            </a:extLst>
          </p:cNvPr>
          <p:cNvSpPr/>
          <p:nvPr/>
        </p:nvSpPr>
        <p:spPr>
          <a:xfrm>
            <a:off x="2931462" y="3198955"/>
            <a:ext cx="1834747" cy="591409"/>
          </a:xfrm>
          <a:prstGeom prst="wedgeRoundRectCallout">
            <a:avLst>
              <a:gd name="adj1" fmla="val -84459"/>
              <a:gd name="adj2" fmla="val -5243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Proportional Population Table</a:t>
            </a:r>
          </a:p>
        </p:txBody>
      </p:sp>
    </p:spTree>
    <p:extLst>
      <p:ext uri="{BB962C8B-B14F-4D97-AF65-F5344CB8AC3E}">
        <p14:creationId xmlns:p14="http://schemas.microsoft.com/office/powerpoint/2010/main" val="402940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FDE39-FE35-3FDE-C579-F70D3F34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9E8E-3BA6-A495-0B47-B6DA63D1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78" y="349991"/>
            <a:ext cx="7886700" cy="907820"/>
          </a:xfrm>
        </p:spPr>
        <p:txBody>
          <a:bodyPr/>
          <a:lstStyle/>
          <a:p>
            <a:r>
              <a:rPr lang="en-US" dirty="0"/>
              <a:t>Simple Experiments in R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2B897-4D7B-7124-761F-A3F79F31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C3CBA-7A05-F800-9AA4-2BF9AAAEA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" t="1351" r="1137" b="1474"/>
          <a:stretch/>
        </p:blipFill>
        <p:spPr>
          <a:xfrm>
            <a:off x="415729" y="1815547"/>
            <a:ext cx="2032358" cy="1612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A93F3-C437-2405-62FB-9AF9FC9A8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1" r="6421"/>
          <a:stretch/>
        </p:blipFill>
        <p:spPr>
          <a:xfrm>
            <a:off x="5171259" y="2099343"/>
            <a:ext cx="2427612" cy="486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02F8A7-4ECC-945B-EE00-46A4D3A84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259" y="4018966"/>
            <a:ext cx="3557012" cy="2473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95831-2F01-2756-37D3-FEE7CB402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24" y="4047431"/>
            <a:ext cx="3287641" cy="230892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C018C64-E5A6-DED7-3366-61D6DE07F86B}"/>
              </a:ext>
            </a:extLst>
          </p:cNvPr>
          <p:cNvSpPr/>
          <p:nvPr/>
        </p:nvSpPr>
        <p:spPr>
          <a:xfrm>
            <a:off x="3402701" y="2210487"/>
            <a:ext cx="1181437" cy="32913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B1FB009-15A5-9706-95B7-C0092277941A}"/>
              </a:ext>
            </a:extLst>
          </p:cNvPr>
          <p:cNvSpPr/>
          <p:nvPr/>
        </p:nvSpPr>
        <p:spPr>
          <a:xfrm>
            <a:off x="6281601" y="2843596"/>
            <a:ext cx="352697" cy="946768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7F0ADC65-76B0-F22A-2D1D-F681D63CACA4}"/>
              </a:ext>
            </a:extLst>
          </p:cNvPr>
          <p:cNvSpPr/>
          <p:nvPr/>
        </p:nvSpPr>
        <p:spPr>
          <a:xfrm>
            <a:off x="3855853" y="5255920"/>
            <a:ext cx="991275" cy="32913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031DA3C-DA77-0BDF-D6D6-9962B6383298}"/>
              </a:ext>
            </a:extLst>
          </p:cNvPr>
          <p:cNvSpPr/>
          <p:nvPr/>
        </p:nvSpPr>
        <p:spPr>
          <a:xfrm>
            <a:off x="2931462" y="3198955"/>
            <a:ext cx="1834747" cy="591409"/>
          </a:xfrm>
          <a:prstGeom prst="wedgeRoundRectCallout">
            <a:avLst>
              <a:gd name="adj1" fmla="val -84459"/>
              <a:gd name="adj2" fmla="val -5243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Proportional Population Table</a:t>
            </a:r>
          </a:p>
        </p:txBody>
      </p:sp>
    </p:spTree>
    <p:extLst>
      <p:ext uri="{BB962C8B-B14F-4D97-AF65-F5344CB8AC3E}">
        <p14:creationId xmlns:p14="http://schemas.microsoft.com/office/powerpoint/2010/main" val="2253839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85E2-B2F5-C248-80CD-B35B3F8F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Simulations in JMP</a:t>
            </a:r>
            <a:br>
              <a:rPr lang="en-US" dirty="0"/>
            </a:br>
            <a:r>
              <a:rPr lang="en-US" sz="3200" dirty="0"/>
              <a:t>Sample from a “Sample Space”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C135F-FBDC-3241-B8A7-3BE46D20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A5B0CEB-3657-6640-B84B-DF3178EF8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2819340"/>
                  </p:ext>
                </p:extLst>
              </p:nvPr>
            </p:nvGraphicFramePr>
            <p:xfrm>
              <a:off x="1390650" y="5985511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12504510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666978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305750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98656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Yellow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0726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741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A5B0CEB-3657-6640-B84B-DF3178EF8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2819340"/>
                  </p:ext>
                </p:extLst>
              </p:nvPr>
            </p:nvGraphicFramePr>
            <p:xfrm>
              <a:off x="1390650" y="5985511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12504510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666978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305750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98656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10000" r="-30166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Brown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Yellow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0726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113793" r="-30166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74168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0BF0E1-F56C-A34E-8AD6-C0703B84C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8"/>
          <a:stretch/>
        </p:blipFill>
        <p:spPr>
          <a:xfrm>
            <a:off x="585661" y="1973892"/>
            <a:ext cx="3132799" cy="534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A5CEF0-C7A8-D74B-926F-81AF8E93D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" t="1351" r="1137" b="1474"/>
          <a:stretch/>
        </p:blipFill>
        <p:spPr>
          <a:xfrm>
            <a:off x="760229" y="3494384"/>
            <a:ext cx="2783661" cy="220792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69BE64E-99D3-D34B-A090-1AD97D3685AA}"/>
              </a:ext>
            </a:extLst>
          </p:cNvPr>
          <p:cNvSpPr/>
          <p:nvPr/>
        </p:nvSpPr>
        <p:spPr>
          <a:xfrm>
            <a:off x="1930121" y="2664951"/>
            <a:ext cx="501706" cy="647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8A8DDB-646C-5048-BC00-C4BB2D3D1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1" r="6421"/>
          <a:stretch/>
        </p:blipFill>
        <p:spPr>
          <a:xfrm>
            <a:off x="5425542" y="2022669"/>
            <a:ext cx="2427612" cy="486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C59B87-9EF1-854F-9538-56FB8BE17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527" y="3491171"/>
            <a:ext cx="3287641" cy="2308920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24D0EB47-DDF6-F24D-ADEC-1E1907B57E1B}"/>
              </a:ext>
            </a:extLst>
          </p:cNvPr>
          <p:cNvSpPr/>
          <p:nvPr/>
        </p:nvSpPr>
        <p:spPr>
          <a:xfrm>
            <a:off x="6388494" y="2638881"/>
            <a:ext cx="501706" cy="647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8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85E2-B2F5-C248-80CD-B35B3F8F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79" y="136524"/>
            <a:ext cx="7886700" cy="1002428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Probability Simulations in JMP</a:t>
            </a:r>
            <a:br>
              <a:rPr lang="en-US" dirty="0"/>
            </a:br>
            <a:r>
              <a:rPr lang="en-US" sz="3200" dirty="0"/>
              <a:t>Creating an event column using a 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C135F-FBDC-3241-B8A7-3BE46D20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8</a:t>
            </a:fld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4AA4CE4-F6C6-F04C-AC58-93BB8CFA0C56}"/>
              </a:ext>
            </a:extLst>
          </p:cNvPr>
          <p:cNvSpPr/>
          <p:nvPr/>
        </p:nvSpPr>
        <p:spPr>
          <a:xfrm>
            <a:off x="2965546" y="1974565"/>
            <a:ext cx="833479" cy="172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56FF1E45-8361-174F-B02F-61A85D966164}"/>
              </a:ext>
            </a:extLst>
          </p:cNvPr>
          <p:cNvSpPr/>
          <p:nvPr/>
        </p:nvSpPr>
        <p:spPr>
          <a:xfrm>
            <a:off x="7624851" y="3005190"/>
            <a:ext cx="186116" cy="817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78FD8ED5-80C6-AA4E-98DD-8C2BA750257F}"/>
              </a:ext>
            </a:extLst>
          </p:cNvPr>
          <p:cNvSpPr/>
          <p:nvPr/>
        </p:nvSpPr>
        <p:spPr>
          <a:xfrm>
            <a:off x="5255407" y="4721475"/>
            <a:ext cx="898216" cy="2103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74833-A713-1048-89F4-DF63CF46D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31"/>
          <a:stretch/>
        </p:blipFill>
        <p:spPr>
          <a:xfrm>
            <a:off x="1885444" y="3691963"/>
            <a:ext cx="2867472" cy="247980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714EB4-4BC9-D640-A0AD-AD539512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8" y="1722243"/>
            <a:ext cx="2571346" cy="63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785C1-59BD-A24A-AFF4-7EB1CD631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435" y="1343025"/>
            <a:ext cx="2105776" cy="1676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ABE816-5619-AF49-AD59-CC66A8DA6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84" y="4355745"/>
            <a:ext cx="2075366" cy="941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A86A77-7CF7-3C4B-8568-A9B83A9F9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6" t="48097" r="44031" b="32399"/>
          <a:stretch/>
        </p:blipFill>
        <p:spPr>
          <a:xfrm>
            <a:off x="6968624" y="1871402"/>
            <a:ext cx="1684686" cy="483685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3F4A2653-DAA0-364E-AF34-684E6C3D517E}"/>
              </a:ext>
            </a:extLst>
          </p:cNvPr>
          <p:cNvSpPr/>
          <p:nvPr/>
        </p:nvSpPr>
        <p:spPr>
          <a:xfrm>
            <a:off x="6255899" y="2038665"/>
            <a:ext cx="473036" cy="159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85E2-B2F5-C248-80CD-B35B3F8F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79" y="136524"/>
            <a:ext cx="7886700" cy="1002428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Probability Simulations in JMP</a:t>
            </a:r>
            <a:br>
              <a:rPr lang="en-US" dirty="0"/>
            </a:br>
            <a:r>
              <a:rPr lang="en-US" sz="3200" dirty="0"/>
              <a:t>Step 3 – Analyze </a:t>
            </a:r>
            <a:r>
              <a:rPr lang="en-US" sz="3200" dirty="0">
                <a:sym typeface="Wingdings" pitchFamily="2" charset="2"/>
              </a:rPr>
              <a:t> Validate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C135F-FBDC-3241-B8A7-3BE46D20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D038-707B-1D4B-A0FB-E301543BBDA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FFEBF-A82A-6D4C-914D-662573C51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44" y="1612584"/>
            <a:ext cx="2072016" cy="1455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66490-A9C4-1F4B-85B5-A7DBD1D1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7" y="1844928"/>
            <a:ext cx="1971673" cy="830178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AA4CE4-F6C6-F04C-AC58-93BB8CFA0C56}"/>
              </a:ext>
            </a:extLst>
          </p:cNvPr>
          <p:cNvSpPr/>
          <p:nvPr/>
        </p:nvSpPr>
        <p:spPr>
          <a:xfrm>
            <a:off x="4290238" y="2138369"/>
            <a:ext cx="833479" cy="172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56FF1E45-8361-174F-B02F-61A85D966164}"/>
              </a:ext>
            </a:extLst>
          </p:cNvPr>
          <p:cNvSpPr/>
          <p:nvPr/>
        </p:nvSpPr>
        <p:spPr>
          <a:xfrm>
            <a:off x="7624851" y="3019410"/>
            <a:ext cx="186116" cy="817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78FD8ED5-80C6-AA4E-98DD-8C2BA750257F}"/>
              </a:ext>
            </a:extLst>
          </p:cNvPr>
          <p:cNvSpPr/>
          <p:nvPr/>
        </p:nvSpPr>
        <p:spPr>
          <a:xfrm>
            <a:off x="4430019" y="5184841"/>
            <a:ext cx="898216" cy="2103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C65117-55A4-2144-A3C1-461D8E27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740" y="4319438"/>
            <a:ext cx="3502511" cy="1941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35A933-F5FF-AE42-A6B7-F50862A8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495" y="3714793"/>
            <a:ext cx="2612766" cy="28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2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5321</TotalTime>
  <Words>342</Words>
  <Application>Microsoft Macintosh PowerPoint</Application>
  <PresentationFormat>On-screen Show (4:3)</PresentationFormat>
  <Paragraphs>98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Wingdings</vt:lpstr>
      <vt:lpstr>Office Theme</vt:lpstr>
      <vt:lpstr>Introduction to Probability</vt:lpstr>
      <vt:lpstr>Example: Reese’s Pieces</vt:lpstr>
      <vt:lpstr>Let A={Yellow, Brown}.  There are 2 elements in A, and 3 elements in Ω.  Which of these is P(A)?</vt:lpstr>
      <vt:lpstr>Three types of experiments</vt:lpstr>
      <vt:lpstr>Simple Experiments in JMP</vt:lpstr>
      <vt:lpstr>Simple Experiments in R</vt:lpstr>
      <vt:lpstr>Probability Simulations in JMP Sample from a “Sample Space” Table</vt:lpstr>
      <vt:lpstr>Probability Simulations in JMP Creating an event column using a formula</vt:lpstr>
      <vt:lpstr>Probability Simulations in JMP Step 3 – Analyze  Validate</vt:lpstr>
      <vt:lpstr>Probability Simulations in JMP Step 3 – Analyze  Validate</vt:lpstr>
      <vt:lpstr>Exercise 1.2.1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Iverson, Todd</cp:lastModifiedBy>
  <cp:revision>105</cp:revision>
  <cp:lastPrinted>2018-08-28T18:52:07Z</cp:lastPrinted>
  <dcterms:created xsi:type="dcterms:W3CDTF">2016-08-22T21:10:15Z</dcterms:created>
  <dcterms:modified xsi:type="dcterms:W3CDTF">2024-09-24T19:58:37Z</dcterms:modified>
</cp:coreProperties>
</file>